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9" r:id="rId3"/>
    <p:sldId id="291" r:id="rId4"/>
    <p:sldId id="263" r:id="rId5"/>
    <p:sldId id="267" r:id="rId6"/>
    <p:sldId id="269" r:id="rId7"/>
    <p:sldId id="280" r:id="rId8"/>
    <p:sldId id="292" r:id="rId9"/>
    <p:sldId id="275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718628-BAF3-495F-8B9A-7CA535444B60}" type="datetimeFigureOut">
              <a:rPr lang="uk-UA" smtClean="0"/>
              <a:pPr/>
              <a:t>14.04.2020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999DEE-304F-45A9-92A4-19408581EC5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ltikino.com/ua/film/facts/?id=40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250033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Р.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“Чарлі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і шоколадна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фабрика”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Образ </a:t>
            </a:r>
            <a:r>
              <a:rPr lang="ru-RU" sz="4000" b="1" dirty="0" err="1" smtClean="0"/>
              <a:t>містера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Віллі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Вонка</a:t>
            </a:r>
            <a:r>
              <a:rPr lang="ru-RU" sz="4000" b="1" dirty="0" smtClean="0"/>
              <a:t>. </a:t>
            </a:r>
            <a:br>
              <a:rPr lang="ru-RU" sz="4000" b="1" dirty="0" smtClean="0"/>
            </a:br>
            <a:r>
              <a:rPr lang="ru-RU" sz="4000" b="1" dirty="0" err="1" smtClean="0"/>
              <a:t>Реальне</a:t>
            </a:r>
            <a:r>
              <a:rPr lang="ru-RU" sz="4000" b="1" dirty="0" smtClean="0"/>
              <a:t> та </a:t>
            </a:r>
            <a:r>
              <a:rPr lang="ru-RU" sz="4000" b="1" dirty="0" err="1" smtClean="0"/>
              <a:t>фантастичне</a:t>
            </a:r>
            <a:r>
              <a:rPr lang="ru-RU" sz="4000" b="1" dirty="0" smtClean="0"/>
              <a:t> в </a:t>
            </a:r>
            <a:r>
              <a:rPr lang="ru-RU" sz="4000" b="1" dirty="0" err="1" smtClean="0"/>
              <a:t>повісті</a:t>
            </a:r>
            <a:r>
              <a:rPr lang="ru-RU" sz="4000" b="1" dirty="0" smtClean="0"/>
              <a:t>.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pic>
        <p:nvPicPr>
          <p:cNvPr id="22530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77793"/>
            <a:ext cx="4357718" cy="4580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/>
              <a:t>Характеристика персонажів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40108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60"/>
                <a:gridCol w="2800360"/>
                <a:gridCol w="2800360"/>
              </a:tblGrid>
              <a:tr h="451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Ім'я персонажа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відвідин фабрики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фабриці та після відвідин фабрики</a:t>
                      </a:r>
                    </a:p>
                  </a:txBody>
                  <a:tcPr marL="68580" marR="68580" marT="0" marB="0" anchor="ctr"/>
                </a:tc>
              </a:tr>
              <a:tr h="1298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Calibri"/>
                          <a:cs typeface="Times New Roman"/>
                        </a:rPr>
                        <a:t>Август </a:t>
                      </a:r>
                      <a:r>
                        <a:rPr lang="uk-UA" sz="1800" b="1" dirty="0" err="1">
                          <a:latin typeface="Times New Roman"/>
                          <a:ea typeface="Calibri"/>
                          <a:cs typeface="Times New Roman"/>
                        </a:rPr>
                        <a:t>Глуп</a:t>
                      </a:r>
                      <a:endParaRPr lang="uk-UA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Постійно їсть, гладкий.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Неслухняний, ненажерливий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Звалюється у шоколадну річку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Times New Roman"/>
                          <a:ea typeface="Calibri"/>
                          <a:cs typeface="Times New Roman"/>
                        </a:rPr>
                        <a:t>Уроки:</a:t>
                      </a:r>
                      <a:endParaRPr lang="uk-UA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• більше ніколи не потрапляти в ту жахливу трубу;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• не їсти багато, щоб не потрапити у безвихідне становище;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• цікавитися в житті ще чим-небудь, окрім їжі.</a:t>
                      </a:r>
                    </a:p>
                  </a:txBody>
                  <a:tcPr marL="68580" marR="68580" marT="0" marB="0"/>
                </a:tc>
              </a:tr>
              <a:tr h="927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Calibri"/>
                          <a:cs typeface="Times New Roman"/>
                        </a:rPr>
                        <a:t>Віолетта Боригард</a:t>
                      </a:r>
                      <a:endParaRPr lang="uk-UA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Мрія  - отримати жуйку, якої вистачить на все життя; побити рекорд із жування гумки.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Calibri"/>
                          <a:cs typeface="Times New Roman"/>
                        </a:rPr>
                        <a:t>Неслухняна, егоїстка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Куштує жуйку, ще не готову до споживання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latin typeface="Times New Roman"/>
                          <a:ea typeface="Calibri"/>
                          <a:cs typeface="Times New Roman"/>
                        </a:rPr>
                        <a:t>Уроки:</a:t>
                      </a:r>
                      <a:endParaRPr lang="uk-UA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• не бути чорною, як чорниця.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Calibri"/>
                          <a:cs typeface="Times New Roman"/>
                        </a:rPr>
                        <a:t>• їсти не жуйку, яка заміняє продукти, а справжню їжу.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89"/>
          <a:ext cx="8472519" cy="628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173"/>
                <a:gridCol w="2824173"/>
                <a:gridCol w="2824173"/>
              </a:tblGrid>
              <a:tr h="529436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2093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Верука</a:t>
                      </a: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dirty="0" err="1">
                          <a:latin typeface="Times New Roman"/>
                          <a:ea typeface="Calibri"/>
                          <a:cs typeface="Times New Roman"/>
                        </a:rPr>
                        <a:t>Солт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Хоче все мати, закатує істерики, якщо у неї чогось немає.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Вередлива, нестримана, заздрісна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Потрапила у сміттєвий бак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Calibri"/>
                          <a:cs typeface="Times New Roman"/>
                        </a:rPr>
                        <a:t>Уроки:</a:t>
                      </a:r>
                      <a:endParaRPr lang="uk-UA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• мусить слухати, коли її попереджають;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• мусить думати, перш ніж щось робити;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• мусить довести, що її голова - не порожній горіх.</a:t>
                      </a:r>
                    </a:p>
                  </a:txBody>
                  <a:tcPr marL="68580" marR="68580" marT="0" marB="0"/>
                </a:tc>
              </a:tr>
              <a:tr h="20934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Майк Тіві</a:t>
                      </a:r>
                      <a:endParaRPr lang="uk-UA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Вважає, що справжнє   життя лише в телевізорі.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Потрапив у телевізор.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latin typeface="Times New Roman"/>
                          <a:ea typeface="Calibri"/>
                          <a:cs typeface="Times New Roman"/>
                        </a:rPr>
                        <a:t>Уроки:</a:t>
                      </a:r>
                      <a:endParaRPr lang="uk-UA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• повернути собі свій зріст або принаймні знайти потрібну баскетбольну команду;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• зрозуміти, що життя дуже цікаве та різноманітне.</a:t>
                      </a:r>
                    </a:p>
                  </a:txBody>
                  <a:tcPr marL="68580" marR="68580" marT="0" marB="0"/>
                </a:tc>
              </a:tr>
              <a:tr h="1570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Calibri"/>
                          <a:cs typeface="Times New Roman"/>
                        </a:rPr>
                        <a:t>Чарлі </a:t>
                      </a:r>
                      <a:r>
                        <a:rPr lang="uk-UA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Бакет</a:t>
                      </a:r>
                      <a:endParaRPr lang="en-US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Любить шоколад, хоче потрапити на шоколадну фабрику, добрий слухняний,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ввічливий, </a:t>
                      </a:r>
                      <a:r>
                        <a:rPr lang="uk-UA" sz="1600" dirty="0" smtClean="0">
                          <a:latin typeface="Times New Roman"/>
                          <a:ea typeface="Calibri"/>
                          <a:cs typeface="Times New Roman"/>
                        </a:rPr>
                        <a:t>терплячий</a:t>
                      </a: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Співчуває іншим дітям; нічого не їсть без дозволу, хоча дуже голодний; не хоче переїжджати на фабрику без своєї родини.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113280" algn="r"/>
                        </a:tabLs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Власник фабрики	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Словникова робота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803664"/>
          </a:xfrm>
        </p:spPr>
        <p:txBody>
          <a:bodyPr/>
          <a:lstStyle/>
          <a:p>
            <a:pPr marL="0" indent="365125">
              <a:buNone/>
            </a:pPr>
            <a:r>
              <a:rPr lang="uk-UA" b="1" u="sng" dirty="0" smtClean="0"/>
              <a:t>Портрет літературного героя </a:t>
            </a:r>
            <a:r>
              <a:rPr lang="uk-UA" dirty="0" smtClean="0"/>
              <a:t>–  опис зовнішності персонажа в художньому творі (обличчя, постаті, ходи, одягу, манери поводитися, характерних жестів тощо). Через портрет письменник часто передає характер, почуття і настрої персонажа, показує своє ставлення до нього.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"</a:t>
            </a:r>
            <a:r>
              <a:rPr lang="uk-UA" b="1" dirty="0" err="1" smtClean="0"/>
              <a:t>Гронування</a:t>
            </a:r>
            <a:r>
              <a:rPr lang="uk-UA" b="1" dirty="0" smtClean="0"/>
              <a:t>"</a:t>
            </a:r>
            <a:br>
              <a:rPr lang="uk-UA" b="1" dirty="0" smtClean="0"/>
            </a:br>
            <a:r>
              <a:rPr lang="uk-UA" b="1" dirty="0" smtClean="0"/>
              <a:t>"Характеристика образу Віллі </a:t>
            </a:r>
            <a:r>
              <a:rPr lang="uk-UA" b="1" dirty="0" err="1" smtClean="0"/>
              <a:t>Вонки</a:t>
            </a:r>
            <a:r>
              <a:rPr lang="uk-UA" b="1" dirty="0" smtClean="0"/>
              <a:t>"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2857496"/>
            <a:ext cx="292895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u="sng" dirty="0" smtClean="0">
                <a:solidFill>
                  <a:schemeClr val="tx1"/>
                </a:solidFill>
              </a:rPr>
              <a:t>Віллі </a:t>
            </a:r>
            <a:r>
              <a:rPr lang="uk-UA" sz="3200" b="1" u="sng" dirty="0" err="1" smtClean="0">
                <a:solidFill>
                  <a:schemeClr val="tx1"/>
                </a:solidFill>
              </a:rPr>
              <a:t>Вонка</a:t>
            </a:r>
            <a:endParaRPr lang="uk-UA" sz="3200" b="1" u="sng" dirty="0" smtClean="0">
              <a:solidFill>
                <a:schemeClr val="tx1"/>
              </a:solidFill>
            </a:endParaRPr>
          </a:p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643050"/>
            <a:ext cx="185738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дивний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714488"/>
            <a:ext cx="178595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творчий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1643050"/>
            <a:ext cx="250033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спостережливий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714620"/>
            <a:ext cx="18573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в</a:t>
            </a:r>
            <a:r>
              <a:rPr lang="uk-UA" sz="2400" dirty="0" smtClean="0">
                <a:solidFill>
                  <a:schemeClr val="tx1"/>
                </a:solidFill>
              </a:rPr>
              <a:t>иконує обіцянки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15140" y="4000504"/>
            <a:ext cx="207170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грубуватий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2928934"/>
            <a:ext cx="200026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відданий своїй справі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4429132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розумний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3786190"/>
            <a:ext cx="214314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винахідливий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4929198"/>
            <a:ext cx="200026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хвалькуватий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5000636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справедливий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Робота  в </a:t>
            </a:r>
            <a:r>
              <a:rPr lang="ru-RU" b="1" dirty="0" err="1" smtClean="0"/>
              <a:t>групах</a:t>
            </a:r>
            <a:r>
              <a:rPr lang="ru-RU" b="1" dirty="0" smtClean="0"/>
              <a:t> над </a:t>
            </a:r>
            <a:r>
              <a:rPr lang="ru-RU" b="1" dirty="0" err="1" smtClean="0"/>
              <a:t>створенням</a:t>
            </a:r>
            <a:r>
              <a:rPr lang="ru-RU" b="1" dirty="0" smtClean="0"/>
              <a:t> </a:t>
            </a:r>
            <a:r>
              <a:rPr lang="ru-RU" b="1" dirty="0" err="1" smtClean="0"/>
              <a:t>таблиці</a:t>
            </a:r>
            <a:r>
              <a:rPr lang="ru-RU" b="1" dirty="0" smtClean="0"/>
              <a:t> «</a:t>
            </a:r>
            <a:r>
              <a:rPr lang="ru-RU" b="1" dirty="0" err="1" smtClean="0"/>
              <a:t>Реальне</a:t>
            </a:r>
            <a:r>
              <a:rPr lang="ru-RU" b="1" dirty="0" smtClean="0"/>
              <a:t> та </a:t>
            </a:r>
            <a:r>
              <a:rPr lang="ru-RU" b="1" dirty="0" err="1" smtClean="0"/>
              <a:t>фантастичне</a:t>
            </a:r>
            <a:r>
              <a:rPr lang="ru-RU" b="1" dirty="0" smtClean="0"/>
              <a:t>»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 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686800" cy="56453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3400"/>
                <a:gridCol w="4343400"/>
              </a:tblGrid>
              <a:tr h="669585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РЕАЛЬНЕ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ФАНТАСТИЧНЕ</a:t>
                      </a:r>
                      <a:endParaRPr lang="uk-U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 dirty="0"/>
                        <a:t>Сім'я, побут</a:t>
                      </a:r>
                      <a:endParaRPr lang="uk-UA" sz="2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/>
                        <a:t>Умпа-лумпи</a:t>
                      </a:r>
                      <a:endParaRPr lang="uk-UA" sz="2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05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 dirty="0"/>
                        <a:t>Бідність родини</a:t>
                      </a:r>
                      <a:endParaRPr lang="uk-UA" sz="2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 dirty="0"/>
                        <a:t>Шоколадний водоспад, річка, лука із солодощів</a:t>
                      </a:r>
                      <a:endParaRPr lang="uk-UA" sz="2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 dirty="0"/>
                        <a:t>Проведення акції</a:t>
                      </a:r>
                      <a:endParaRPr lang="uk-UA" sz="2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 dirty="0"/>
                        <a:t>Скляний ліфт з безліччю кнопок</a:t>
                      </a:r>
                      <a:endParaRPr lang="uk-UA" sz="2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05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/>
                        <a:t>Конкуренти фабрики</a:t>
                      </a:r>
                      <a:endParaRPr lang="uk-UA" sz="2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 dirty="0"/>
                        <a:t>Волосяні іриски, вічні </a:t>
                      </a:r>
                      <a:r>
                        <a:rPr lang="uk-UA" sz="2400" kern="50" dirty="0" err="1"/>
                        <a:t>барбариски</a:t>
                      </a:r>
                      <a:r>
                        <a:rPr lang="uk-UA" sz="2400" kern="50" dirty="0"/>
                        <a:t> та інші винаходи Віллі </a:t>
                      </a:r>
                      <a:r>
                        <a:rPr lang="uk-UA" sz="2400" kern="50" dirty="0" err="1"/>
                        <a:t>Вонки</a:t>
                      </a:r>
                      <a:endParaRPr lang="uk-UA" sz="2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/>
                        <a:t>Шоколад</a:t>
                      </a:r>
                      <a:endParaRPr lang="uk-UA" sz="2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 dirty="0"/>
                        <a:t>Білочки в цеху</a:t>
                      </a:r>
                      <a:endParaRPr lang="uk-UA" sz="2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6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/>
                        <a:t>Чарлі знайшов гроші</a:t>
                      </a:r>
                      <a:endParaRPr lang="uk-UA" sz="24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288290" algn="l"/>
                          <a:tab pos="36195" algn="l"/>
                        </a:tabLst>
                      </a:pPr>
                      <a:r>
                        <a:rPr lang="uk-UA" sz="2400" kern="50" dirty="0"/>
                        <a:t>Передача шоколаду по телевізору</a:t>
                      </a:r>
                      <a:endParaRPr lang="uk-UA" sz="24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500042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hlinkClick r:id="rId2"/>
              </a:rPr>
              <a:t>Цікаві факти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686800" cy="6286520"/>
          </a:xfrm>
        </p:spPr>
        <p:txBody>
          <a:bodyPr>
            <a:normAutofit fontScale="62500" lnSpcReduction="20000"/>
          </a:bodyPr>
          <a:lstStyle/>
          <a:p>
            <a:r>
              <a:rPr lang="uk-UA" sz="4500" dirty="0" smtClean="0"/>
              <a:t>Для фільму було виготовлено 1850 справжнісіньких плиток шоколаду. На створення шоколадного водопаду пішло 145.5 тонн цього смачного продукту. А всі льодяники на деревах на фабриці </a:t>
            </a:r>
            <a:r>
              <a:rPr lang="uk-UA" sz="4500" dirty="0" err="1" smtClean="0"/>
              <a:t>Вонки</a:t>
            </a:r>
            <a:r>
              <a:rPr lang="uk-UA" sz="4500" dirty="0" smtClean="0"/>
              <a:t> - справжні. Човен з рожевого скла (той самий, на якій здійснюється подорож по шоколадній річці) має розміри 3 на 9 метрів, і на його створення пішло 20 тижнів.</a:t>
            </a:r>
          </a:p>
          <a:p>
            <a:r>
              <a:rPr lang="uk-UA" sz="4500" dirty="0" smtClean="0"/>
              <a:t>Тім </a:t>
            </a:r>
            <a:r>
              <a:rPr lang="uk-UA" sz="4500" dirty="0" err="1" smtClean="0"/>
              <a:t>Бертон</a:t>
            </a:r>
            <a:r>
              <a:rPr lang="uk-UA" sz="4500" dirty="0" smtClean="0"/>
              <a:t> викинув мільйони доларів на навчання білок процедурі добування з лісових горіхів ядер і їх сортування. Для того, щоб добитися від білок виконання задуманого по сюжету, Тім </a:t>
            </a:r>
            <a:r>
              <a:rPr lang="uk-UA" sz="4500" dirty="0" err="1" smtClean="0"/>
              <a:t>Бертон</a:t>
            </a:r>
            <a:r>
              <a:rPr lang="uk-UA" sz="4500" dirty="0" smtClean="0"/>
              <a:t> організував протягом шести місяців школу для 200 гризунів, в якій їх вчили чистити лісові горіхи, сортувати і завантажувати на стрічку </a:t>
            </a:r>
            <a:r>
              <a:rPr lang="uk-UA" sz="4500" dirty="0" err="1" smtClean="0"/>
              <a:t>конвейєра</a:t>
            </a:r>
            <a:r>
              <a:rPr lang="uk-UA" sz="4500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 створення шоколадної річки, по якій </a:t>
            </a:r>
            <a:r>
              <a:rPr lang="uk-UA" dirty="0" err="1" smtClean="0"/>
              <a:t>Вонка</a:t>
            </a:r>
            <a:r>
              <a:rPr lang="uk-UA" dirty="0" smtClean="0"/>
              <a:t> з відвідувачами фабрики здійснює невелику подорож до одного з цехів, пішло 780 тонн чистісінького шоколаду.</a:t>
            </a:r>
          </a:p>
          <a:p>
            <a:r>
              <a:rPr lang="uk-UA" dirty="0" smtClean="0"/>
              <a:t>Під час зйомок об'єктив вартість півмільйона доларів впав в чан з гарячим шоколадом і, звичайно ж, прийшов в повну непридатність.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Підсумок уроку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86800" cy="54292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uk-UA" dirty="0" smtClean="0"/>
              <a:t>Інтерактивна вправа «Мікрофон»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– Мені запам’яталося із життя </a:t>
            </a:r>
            <a:r>
              <a:rPr lang="uk-UA" dirty="0" err="1" smtClean="0"/>
              <a:t>Роальда</a:t>
            </a:r>
            <a:r>
              <a:rPr lang="uk-UA" dirty="0" smtClean="0"/>
              <a:t> Дала…</a:t>
            </a:r>
            <a:br>
              <a:rPr lang="uk-UA" dirty="0" smtClean="0"/>
            </a:br>
            <a:r>
              <a:rPr lang="uk-UA" dirty="0" smtClean="0"/>
              <a:t>– Я знаю такі твори письменника.</a:t>
            </a:r>
            <a:br>
              <a:rPr lang="uk-UA" dirty="0" smtClean="0"/>
            </a:br>
            <a:r>
              <a:rPr lang="uk-UA" dirty="0" smtClean="0"/>
              <a:t>– Герої «Чарлі і шоколадна фабрика» – це.</a:t>
            </a:r>
            <a:br>
              <a:rPr lang="uk-UA" dirty="0" smtClean="0"/>
            </a:br>
            <a:r>
              <a:rPr lang="uk-UA" dirty="0" smtClean="0"/>
              <a:t>– Казка «Чарлі і шоколадна фабрика» популярна у світі, бо…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- </a:t>
            </a:r>
            <a:r>
              <a:rPr lang="uk-UA" dirty="0" smtClean="0"/>
              <a:t>Мені хочеться вірити, що …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208</TotalTime>
  <Words>549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Р.Дал “Чарлі  і шоколадна фабрика”  Образ містера Віллі Вонка.  Реальне та фантастичне в повісті. </vt:lpstr>
      <vt:lpstr> Характеристика персонажів </vt:lpstr>
      <vt:lpstr>Слайд 3</vt:lpstr>
      <vt:lpstr>Словникова робота</vt:lpstr>
      <vt:lpstr>"Гронування" "Характеристика образу Віллі Вонки"</vt:lpstr>
      <vt:lpstr>  Робота  в групах над створенням таблиці «Реальне та фантастичне»    </vt:lpstr>
      <vt:lpstr>Цікаві факти </vt:lpstr>
      <vt:lpstr>Слайд 8</vt:lpstr>
      <vt:lpstr>Підсумок уроку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Віктор Побережний</cp:lastModifiedBy>
  <cp:revision>28</cp:revision>
  <dcterms:created xsi:type="dcterms:W3CDTF">2018-02-10T18:20:08Z</dcterms:created>
  <dcterms:modified xsi:type="dcterms:W3CDTF">2020-04-14T16:05:52Z</dcterms:modified>
</cp:coreProperties>
</file>